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Muli"/>
      <p:regular r:id="rId24"/>
      <p:bold r:id="rId25"/>
      <p:italic r:id="rId26"/>
      <p:boldItalic r:id="rId27"/>
    </p:embeddedFont>
    <p:embeddedFont>
      <p:font typeface="Quattrocento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uli-regular.fntdata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uli-italic.fntdata"/><Relationship Id="rId25" Type="http://schemas.openxmlformats.org/officeDocument/2006/relationships/font" Target="fonts/Muli-bold.fntdata"/><Relationship Id="rId28" Type="http://schemas.openxmlformats.org/officeDocument/2006/relationships/font" Target="fonts/QuattrocentoSans-regular.fntdata"/><Relationship Id="rId27" Type="http://schemas.openxmlformats.org/officeDocument/2006/relationships/font" Target="fonts/Muli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Quattrocento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QuattrocentoSans-boldItalic.fntdata"/><Relationship Id="rId30" Type="http://schemas.openxmlformats.org/officeDocument/2006/relationships/font" Target="fonts/Quattrocento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3c03b1c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3c03b1c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83c03b1c9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47a7dad4f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47a7dad4f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747a7dad4f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47a7dad4f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47a7dad4f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747a7dad4f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47a7dad4f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47a7dad4f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747a7dad4f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47a7dad4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47a7dad4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747a7dad4f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47a7dad4f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47a7dad4f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747a7dad4f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47a7dad4f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47a7dad4f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747a7dad4f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47a7dad4f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47a7dad4f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747a7dad4f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47a7dad4f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47a7dad4f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747a7dad4f_0_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dfb74900c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7dfb74900c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e332b81b1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7e332b81b1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7e332b81b1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afdd2ce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7fafdd2ce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7fafdd2ced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3be292fe5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3be292fe5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73be292fe5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fafdd2ced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7fafdd2ced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“min_samples_leaf” argument indicates the number of samples at a leaf node. It is set to 2 right now which is quite low for predictive accuracy.</a:t>
            </a:r>
            <a:endParaRPr/>
          </a:p>
        </p:txBody>
      </p:sp>
      <p:sp>
        <p:nvSpPr>
          <p:cNvPr id="106" name="Google Shape;106;g7fafdd2ced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454e3893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7454e3893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7454e3893a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454e3893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454e3893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7454e3893a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454e3893a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7454e3893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“min_samples_leaf” argument indicates the number of samples at a leaf node. It is set to 2 right now which is quite low for predictive accuracy.</a:t>
            </a:r>
            <a:endParaRPr/>
          </a:p>
        </p:txBody>
      </p:sp>
      <p:sp>
        <p:nvSpPr>
          <p:cNvPr id="126" name="Google Shape;126;g7454e3893a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0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38313" l="43811" r="5" t="0"/>
          <a:stretch/>
        </p:blipFill>
        <p:spPr>
          <a:xfrm>
            <a:off x="0" y="3549535"/>
            <a:ext cx="8655494" cy="33084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Quattrocento Sans"/>
              <a:buNone/>
              <a:defRPr sz="5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267" y="56560"/>
            <a:ext cx="1753465" cy="100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38313" l="43811" r="5" t="0"/>
          <a:stretch/>
        </p:blipFill>
        <p:spPr>
          <a:xfrm>
            <a:off x="0" y="3549535"/>
            <a:ext cx="8655494" cy="330846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028"/>
              </a:buClr>
              <a:buSzPts val="5000"/>
              <a:buFont typeface="Quattrocento Sans"/>
              <a:buNone/>
              <a:defRPr sz="5000">
                <a:solidFill>
                  <a:srgbClr val="183028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89D4A"/>
              </a:buClr>
              <a:buSzPts val="2800"/>
              <a:buNone/>
              <a:defRPr sz="2800">
                <a:solidFill>
                  <a:srgbClr val="789D4A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267" y="59629"/>
            <a:ext cx="1748130" cy="100617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10324769" y="6217920"/>
            <a:ext cx="1867200" cy="61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bg>
      <p:bgPr>
        <a:solidFill>
          <a:schemeClr val="lt1">
            <a:alpha val="70590"/>
          </a:schemeClr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784163" y="508158"/>
            <a:ext cx="45600" cy="1039500"/>
          </a:xfrm>
          <a:prstGeom prst="rect">
            <a:avLst/>
          </a:prstGeom>
          <a:solidFill>
            <a:srgbClr val="789D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38578" l="46783" r="-31" t="0"/>
          <a:stretch/>
        </p:blipFill>
        <p:spPr>
          <a:xfrm>
            <a:off x="-1" y="4250933"/>
            <a:ext cx="6492244" cy="260706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829882" y="1816894"/>
            <a:ext cx="10524000" cy="43689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>
            <p:ph idx="2" type="pic"/>
          </p:nvPr>
        </p:nvSpPr>
        <p:spPr>
          <a:xfrm>
            <a:off x="6329045" y="0"/>
            <a:ext cx="58629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2400"/>
              <a:buFont typeface="Courier New"/>
              <a:buNone/>
              <a:defRPr b="0" i="0" sz="24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38578" l="46783" r="-31" t="0"/>
          <a:stretch/>
        </p:blipFill>
        <p:spPr>
          <a:xfrm>
            <a:off x="-1" y="4250933"/>
            <a:ext cx="6492244" cy="26070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839788" y="457200"/>
            <a:ext cx="5256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028"/>
              </a:buClr>
              <a:buSzPts val="3200"/>
              <a:buFont typeface="Quattrocento Sans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9788" y="2057400"/>
            <a:ext cx="5256300" cy="42021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1600"/>
              <a:buFont typeface="Arial"/>
              <a:buNone/>
              <a:defRPr sz="1600"/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1400"/>
              <a:buFont typeface="Arial"/>
              <a:buChar char="•"/>
              <a:defRPr sz="1400"/>
            </a:lvl2pPr>
            <a:lvl3pPr indent="-304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1200"/>
              <a:buFont typeface="Courier New"/>
              <a:buChar char="o"/>
              <a:defRPr sz="1200"/>
            </a:lvl3pPr>
            <a:lvl4pPr indent="-292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1000"/>
              <a:buFont typeface="Calibri"/>
              <a:buChar char="−"/>
              <a:defRPr sz="1000"/>
            </a:lvl4pPr>
            <a:lvl5pPr indent="-292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1000"/>
              <a:buFont typeface="Noto Sans Symbols"/>
              <a:buChar char="▪"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794069" y="737553"/>
            <a:ext cx="45600" cy="1039500"/>
          </a:xfrm>
          <a:prstGeom prst="rect">
            <a:avLst/>
          </a:prstGeom>
          <a:solidFill>
            <a:srgbClr val="789D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38578" l="46783" r="-31" t="0"/>
          <a:stretch/>
        </p:blipFill>
        <p:spPr>
          <a:xfrm>
            <a:off x="-1" y="4250933"/>
            <a:ext cx="6492244" cy="260706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/>
          <p:nvPr/>
        </p:nvSpPr>
        <p:spPr>
          <a:xfrm>
            <a:off x="784163" y="508158"/>
            <a:ext cx="45600" cy="1039500"/>
          </a:xfrm>
          <a:prstGeom prst="rect">
            <a:avLst/>
          </a:prstGeom>
          <a:solidFill>
            <a:srgbClr val="789D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38578" l="46783" r="-31" t="0"/>
          <a:stretch/>
        </p:blipFill>
        <p:spPr>
          <a:xfrm>
            <a:off x="-1" y="4250933"/>
            <a:ext cx="6492244" cy="2607068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/>
          <p:nvPr/>
        </p:nvSpPr>
        <p:spPr>
          <a:xfrm>
            <a:off x="784163" y="508158"/>
            <a:ext cx="45600" cy="1039500"/>
          </a:xfrm>
          <a:prstGeom prst="rect">
            <a:avLst/>
          </a:prstGeom>
          <a:solidFill>
            <a:srgbClr val="789D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2">
            <a:alphaModFix/>
          </a:blip>
          <a:srcRect b="38578" l="46783" r="-31" t="0"/>
          <a:stretch/>
        </p:blipFill>
        <p:spPr>
          <a:xfrm>
            <a:off x="-1" y="4250933"/>
            <a:ext cx="6492244" cy="26070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1800"/>
              <a:buNone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o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−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/>
          <p:nvPr/>
        </p:nvSpPr>
        <p:spPr>
          <a:xfrm>
            <a:off x="784163" y="508158"/>
            <a:ext cx="45600" cy="1039500"/>
          </a:xfrm>
          <a:prstGeom prst="rect">
            <a:avLst/>
          </a:prstGeom>
          <a:solidFill>
            <a:srgbClr val="789D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2">
            <a:alphaModFix/>
          </a:blip>
          <a:srcRect b="38578" l="46783" r="-31" t="0"/>
          <a:stretch/>
        </p:blipFill>
        <p:spPr>
          <a:xfrm>
            <a:off x="-1" y="4250933"/>
            <a:ext cx="6492244" cy="260706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028"/>
              </a:buClr>
              <a:buSzPts val="3200"/>
              <a:buFont typeface="Quattrocento Sans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3200"/>
              <a:buNone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o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−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/>
        </p:nvSpPr>
        <p:spPr>
          <a:xfrm>
            <a:off x="784163" y="782477"/>
            <a:ext cx="45600" cy="1039500"/>
          </a:xfrm>
          <a:prstGeom prst="rect">
            <a:avLst/>
          </a:prstGeom>
          <a:solidFill>
            <a:srgbClr val="789D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3028"/>
              </a:buClr>
              <a:buSzPts val="4400"/>
              <a:buFont typeface="Quattrocento Sans"/>
              <a:buNone/>
              <a:defRPr b="0" i="0" sz="44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2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1800"/>
              <a:buFont typeface="Calibri"/>
              <a:buChar char="−"/>
              <a:defRPr b="0" i="0" sz="18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9D4A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rgbClr val="18302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83028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444368" y="6311900"/>
            <a:ext cx="1637639" cy="4530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kaggle.com/c/santander-value-prediction-challenge/overview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/>
        </p:nvSpPr>
        <p:spPr>
          <a:xfrm>
            <a:off x="1681100" y="1682950"/>
            <a:ext cx="93456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000"/>
              <a:buFont typeface="Arial"/>
              <a:buNone/>
            </a:pPr>
            <a:r>
              <a:rPr lang="en-US" sz="450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rPr>
              <a:t>Santander Value Prediction Challenge</a:t>
            </a:r>
            <a:endParaRPr b="0" i="0" sz="45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1557800" y="3897350"/>
            <a:ext cx="9592200" cy="1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500">
                <a:solidFill>
                  <a:srgbClr val="F2F2F2"/>
                </a:solidFill>
                <a:latin typeface="Avenir"/>
                <a:ea typeface="Avenir"/>
                <a:cs typeface="Avenir"/>
                <a:sym typeface="Avenir"/>
              </a:rPr>
              <a:t>Team 18: Alex Jacques, Maggie Li, Mikey Pedersen, Ben Zhang</a:t>
            </a:r>
            <a:endParaRPr b="0" i="0" sz="25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838200" y="1568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Model</a:t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838200" y="1284225"/>
            <a:ext cx="9004500" cy="48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XGBoost Tree Based Model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Read in Data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>
                <a:solidFill>
                  <a:schemeClr val="dk1"/>
                </a:solidFill>
              </a:rPr>
              <a:t>Clean Data Initially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Build Initial Model and Try Different CV values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Write Necessary Metrics to Minimize Loss Function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Prepare Data For Final Best Model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Train Model with Necessary Parameters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Write to CSV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2559625" y="240150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on the XGBoost Model</a:t>
            </a:r>
            <a:endParaRPr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175" y="1454813"/>
            <a:ext cx="8629650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000" y="709124"/>
            <a:ext cx="9739976" cy="54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713" y="425075"/>
            <a:ext cx="10652573" cy="600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3" y="420838"/>
            <a:ext cx="11610975" cy="601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2238" y="247650"/>
            <a:ext cx="6867525" cy="63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75" y="493126"/>
            <a:ext cx="11623225" cy="601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7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175" y="667275"/>
            <a:ext cx="8798626" cy="55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1676" y="277650"/>
            <a:ext cx="2173350" cy="63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/>
          <p:nvPr>
            <p:ph type="ctrTitle"/>
          </p:nvPr>
        </p:nvSpPr>
        <p:spPr>
          <a:xfrm>
            <a:off x="1524000" y="1955338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 RMSLE 1.3656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50" y="406000"/>
            <a:ext cx="18669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12850" y="406000"/>
            <a:ext cx="23622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Thank you!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idx="4294967295" type="title"/>
          </p:nvPr>
        </p:nvSpPr>
        <p:spPr>
          <a:xfrm>
            <a:off x="838200" y="110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0" name="Google Shape;80;p12"/>
          <p:cNvSpPr txBox="1"/>
          <p:nvPr/>
        </p:nvSpPr>
        <p:spPr>
          <a:xfrm>
            <a:off x="1093250" y="878375"/>
            <a:ext cx="36066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latin typeface="Quattrocento Sans"/>
                <a:ea typeface="Quattrocento Sans"/>
                <a:cs typeface="Quattrocento Sans"/>
                <a:sym typeface="Quattrocento Sans"/>
              </a:rPr>
              <a:t>Overview </a:t>
            </a:r>
            <a:endParaRPr sz="44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1" name="Google Shape;81;p12"/>
          <p:cNvSpPr txBox="1"/>
          <p:nvPr/>
        </p:nvSpPr>
        <p:spPr>
          <a:xfrm>
            <a:off x="1601475" y="1686675"/>
            <a:ext cx="9238200" cy="3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Quattrocento Sans"/>
                <a:ea typeface="Quattrocento Sans"/>
                <a:cs typeface="Quattrocento Sans"/>
                <a:sym typeface="Quattrocento Sans"/>
              </a:rPr>
              <a:t>Santander Group: </a:t>
            </a:r>
            <a:r>
              <a:rPr lang="en-US" sz="2400"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Spanish multinational commercial bank and financial services company based in Madrid and Santander in Spain</a:t>
            </a:r>
            <a:endParaRPr sz="2400"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chemeClr val="lt1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Objective</a:t>
            </a:r>
            <a:r>
              <a:rPr lang="en-US" sz="2400"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: Identify the value of transactions for each potential customer</a:t>
            </a:r>
            <a:endParaRPr sz="2400"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Evaluation: Root Mean Squared Logarithmic Error </a:t>
            </a:r>
            <a:r>
              <a:rPr lang="en-US" sz="2400">
                <a:highlight>
                  <a:srgbClr val="FFFFFF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Minimization</a:t>
            </a:r>
            <a:endParaRPr sz="2400"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https://www.kaggle.com/c/santander-value-prediction-challenge/overview</a:t>
            </a:r>
            <a:endParaRPr sz="2400">
              <a:highlight>
                <a:srgbClr val="FFFFFF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2" name="Google Shape;8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9251" y="4478050"/>
            <a:ext cx="4408478" cy="13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948575" y="868100"/>
            <a:ext cx="105156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Data Set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092775" y="1639125"/>
            <a:ext cx="10973100" cy="46518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Provided files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 sz="2400">
                <a:solidFill>
                  <a:srgbClr val="000000"/>
                </a:solidFill>
              </a:rPr>
              <a:t>train.csv: 4,459 rows; 4,993 features including target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 sz="2400">
                <a:solidFill>
                  <a:srgbClr val="000000"/>
                </a:solidFill>
              </a:rPr>
              <a:t>test.csv: 49,342 rows; 4,992 features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 sz="2400">
                <a:solidFill>
                  <a:srgbClr val="000000"/>
                </a:solidFill>
              </a:rPr>
              <a:t>sample_submission.csv: 49,342 rows; 2 columns [ID, target]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Data Structure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 sz="2400">
                <a:solidFill>
                  <a:srgbClr val="000000"/>
                </a:solidFill>
              </a:rPr>
              <a:t>ID in first column of both test.csv and train.csv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 sz="2400">
                <a:solidFill>
                  <a:srgbClr val="000000"/>
                </a:solidFill>
              </a:rPr>
              <a:t>No meaningful feature names due to anonymity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</a:rPr>
              <a:t>All features are numerical, however contains many 0’s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838200" y="696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Notebook 1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838200" y="1845600"/>
            <a:ext cx="10973100" cy="31668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“Extra Trees Minimal Starter” Notebook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Published by JohnM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Ran regression using Python with a regression tree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Private score of 1.52693, Public score of 1.55368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Code is on the following slide...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463" y="152400"/>
            <a:ext cx="9667071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838200" y="705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Notebook 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838200" y="1524875"/>
            <a:ext cx="10973100" cy="46518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Feedback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 sz="2400">
                <a:solidFill>
                  <a:srgbClr val="000000"/>
                </a:solidFill>
              </a:rPr>
              <a:t>This Model: Regression Tree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>
                <a:solidFill>
                  <a:srgbClr val="000000"/>
                </a:solidFill>
              </a:rPr>
              <a:t>“min_samples_leaf” argument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>
                <a:solidFill>
                  <a:srgbClr val="000000"/>
                </a:solidFill>
              </a:rPr>
              <a:t>No cross-validation to prune trees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 Alternative Model: Boosting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	- Small sample points towards need to sequentially build tree</a:t>
            </a:r>
            <a:endParaRPr sz="24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 Boosting method will allow us to tune more parameters for learning</a:t>
            </a:r>
            <a:endParaRPr sz="24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 More powerful learning method then a naive approach </a:t>
            </a:r>
            <a:r>
              <a:rPr lang="en-US" sz="24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838200" y="696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Avenir"/>
                <a:ea typeface="Avenir"/>
                <a:cs typeface="Avenir"/>
                <a:sym typeface="Avenir"/>
              </a:rPr>
              <a:t>Notebook 2</a:t>
            </a:r>
            <a:endParaRPr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838200" y="1845600"/>
            <a:ext cx="10973100" cy="31668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“An </a:t>
            </a: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idiot's</a:t>
            </a: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guide to a not horrible score” Notebook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Published by Thomas Melson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Ran regression using Python with XGBoost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Private score of 1.48471, Public score of 1.53806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nir"/>
              <a:buChar char="-"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Code is on the following slide...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425" y="540300"/>
            <a:ext cx="9602700" cy="590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838200" y="705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Notebook 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838200" y="1524875"/>
            <a:ext cx="10973100" cy="46518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Feedback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 sz="2400">
                <a:solidFill>
                  <a:srgbClr val="000000"/>
                </a:solidFill>
              </a:rPr>
              <a:t>This Model: XGBoost Regression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>
                <a:solidFill>
                  <a:srgbClr val="000000"/>
                </a:solidFill>
              </a:rPr>
              <a:t>No exploratory data analysis to detect data type, distribution, outliers, and missing values.</a:t>
            </a:r>
            <a:endParaRPr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attrocento Sans"/>
              <a:buChar char="-"/>
            </a:pPr>
            <a:r>
              <a:rPr lang="en-US">
                <a:solidFill>
                  <a:srgbClr val="000000"/>
                </a:solidFill>
              </a:rPr>
              <a:t>Hasty feature selection: only eliminated features with no variance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 Alternatives: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	- </a:t>
            </a:r>
            <a:r>
              <a:rPr lang="en-US" sz="2400">
                <a:solidFill>
                  <a:srgbClr val="000000"/>
                </a:solidFill>
              </a:rPr>
              <a:t>implement</a:t>
            </a:r>
            <a:r>
              <a:rPr lang="en-US" sz="2400">
                <a:solidFill>
                  <a:srgbClr val="000000"/>
                </a:solidFill>
              </a:rPr>
              <a:t> more complex feature selection approach:</a:t>
            </a:r>
            <a:endParaRPr sz="2400">
              <a:solidFill>
                <a:srgbClr val="000000"/>
              </a:solidFill>
            </a:endParaRPr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 by feature importance from various regressors</a:t>
            </a:r>
            <a:endParaRPr sz="2400">
              <a:solidFill>
                <a:srgbClr val="000000"/>
              </a:solidFill>
            </a:endParaRPr>
          </a:p>
          <a:p>
            <a:pPr indent="45720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- by setting selection threshold to feature RMSE </a:t>
            </a:r>
            <a:endParaRPr sz="2400">
              <a:solidFill>
                <a:srgbClr val="000000"/>
              </a:solidFill>
            </a:endParaRPr>
          </a:p>
          <a:p>
            <a:pPr indent="45720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2019 MSOB Brand">
      <a:dk1>
        <a:srgbClr val="183028"/>
      </a:dk1>
      <a:lt1>
        <a:srgbClr val="FFFFFF"/>
      </a:lt1>
      <a:dk2>
        <a:srgbClr val="183028"/>
      </a:dk2>
      <a:lt2>
        <a:srgbClr val="FFFFFF"/>
      </a:lt2>
      <a:accent1>
        <a:srgbClr val="183028"/>
      </a:accent1>
      <a:accent2>
        <a:srgbClr val="789D4A"/>
      </a:accent2>
      <a:accent3>
        <a:srgbClr val="D0D3D4"/>
      </a:accent3>
      <a:accent4>
        <a:srgbClr val="F0B323"/>
      </a:accent4>
      <a:accent5>
        <a:srgbClr val="115740"/>
      </a:accent5>
      <a:accent6>
        <a:srgbClr val="B9975B"/>
      </a:accent6>
      <a:hlink>
        <a:srgbClr val="789D4A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